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4" r:id="rId9"/>
    <p:sldId id="265" r:id="rId10"/>
    <p:sldId id="266" r:id="rId11"/>
  </p:sldIdLst>
  <p:sldSz cx="9144000" cy="5143500" type="screen16x9"/>
  <p:notesSz cx="6858000" cy="9144000"/>
  <p:embeddedFontLst>
    <p:embeddedFont>
      <p:font typeface="Impact" panose="020B0806030902050204" pitchFamily="34" charset="0"/>
      <p:regular r:id="rId13"/>
    </p:embeddedFont>
    <p:embeddedFont>
      <p:font typeface="Merriweather"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73635-AFFF-43E0-97F6-27B304FF6420}" v="2" dt="2020-07-31T19:39:34.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Ball" userId="c10a6360-3348-4eda-bfa5-5cd406e8c099" providerId="ADAL" clId="{2E173635-AFFF-43E0-97F6-27B304FF6420}"/>
    <pc:docChg chg="undo custSel delSld modSld">
      <pc:chgData name="Leah Ball" userId="c10a6360-3348-4eda-bfa5-5cd406e8c099" providerId="ADAL" clId="{2E173635-AFFF-43E0-97F6-27B304FF6420}" dt="2020-07-31T19:40:08.747" v="31" actId="1076"/>
      <pc:docMkLst>
        <pc:docMk/>
      </pc:docMkLst>
      <pc:sldChg chg="addSp modSp mod modNotes">
        <pc:chgData name="Leah Ball" userId="c10a6360-3348-4eda-bfa5-5cd406e8c099" providerId="ADAL" clId="{2E173635-AFFF-43E0-97F6-27B304FF6420}" dt="2020-07-31T19:40:08.747" v="31" actId="1076"/>
        <pc:sldMkLst>
          <pc:docMk/>
          <pc:sldMk cId="0" sldId="256"/>
        </pc:sldMkLst>
        <pc:spChg chg="add mod">
          <ac:chgData name="Leah Ball" userId="c10a6360-3348-4eda-bfa5-5cd406e8c099" providerId="ADAL" clId="{2E173635-AFFF-43E0-97F6-27B304FF6420}" dt="2020-07-31T19:40:08.747" v="31" actId="1076"/>
          <ac:spMkLst>
            <pc:docMk/>
            <pc:sldMk cId="0" sldId="256"/>
            <ac:spMk id="4" creationId="{2634C4CF-F1C8-4F26-A1F8-2BF0E44970C3}"/>
          </ac:spMkLst>
        </pc:spChg>
        <pc:spChg chg="mod">
          <ac:chgData name="Leah Ball" userId="c10a6360-3348-4eda-bfa5-5cd406e8c099" providerId="ADAL" clId="{2E173635-AFFF-43E0-97F6-27B304FF6420}" dt="2020-07-31T19:38:42.263" v="17" actId="1076"/>
          <ac:spMkLst>
            <pc:docMk/>
            <pc:sldMk cId="0" sldId="256"/>
            <ac:spMk id="55" creationId="{00000000-0000-0000-0000-000000000000}"/>
          </ac:spMkLst>
        </pc:spChg>
        <pc:spChg chg="mod">
          <ac:chgData name="Leah Ball" userId="c10a6360-3348-4eda-bfa5-5cd406e8c099" providerId="ADAL" clId="{2E173635-AFFF-43E0-97F6-27B304FF6420}" dt="2020-07-31T19:38:42.263" v="17" actId="1076"/>
          <ac:spMkLst>
            <pc:docMk/>
            <pc:sldMk cId="0" sldId="256"/>
            <ac:spMk id="56" creationId="{00000000-0000-0000-0000-000000000000}"/>
          </ac:spMkLst>
        </pc:spChg>
        <pc:picChg chg="add mod">
          <ac:chgData name="Leah Ball" userId="c10a6360-3348-4eda-bfa5-5cd406e8c099" providerId="ADAL" clId="{2E173635-AFFF-43E0-97F6-27B304FF6420}" dt="2020-07-31T19:37:03.869" v="2" actId="1076"/>
          <ac:picMkLst>
            <pc:docMk/>
            <pc:sldMk cId="0" sldId="256"/>
            <ac:picMk id="3" creationId="{E88E793F-92CD-4A2A-8679-B07E3C89D051}"/>
          </ac:picMkLst>
        </pc:picChg>
      </pc:sldChg>
      <pc:sldChg chg="addSp mod">
        <pc:chgData name="Leah Ball" userId="c10a6360-3348-4eda-bfa5-5cd406e8c099" providerId="ADAL" clId="{2E173635-AFFF-43E0-97F6-27B304FF6420}" dt="2020-07-31T19:37:07.766" v="3" actId="22"/>
        <pc:sldMkLst>
          <pc:docMk/>
          <pc:sldMk cId="0" sldId="257"/>
        </pc:sldMkLst>
        <pc:picChg chg="add">
          <ac:chgData name="Leah Ball" userId="c10a6360-3348-4eda-bfa5-5cd406e8c099" providerId="ADAL" clId="{2E173635-AFFF-43E0-97F6-27B304FF6420}" dt="2020-07-31T19:37:07.766" v="3" actId="22"/>
          <ac:picMkLst>
            <pc:docMk/>
            <pc:sldMk cId="0" sldId="257"/>
            <ac:picMk id="2" creationId="{0AB8026E-ADC9-4118-AC91-8E74476EF08A}"/>
          </ac:picMkLst>
        </pc:picChg>
      </pc:sldChg>
      <pc:sldChg chg="addSp mod">
        <pc:chgData name="Leah Ball" userId="c10a6360-3348-4eda-bfa5-5cd406e8c099" providerId="ADAL" clId="{2E173635-AFFF-43E0-97F6-27B304FF6420}" dt="2020-07-31T19:37:08.941" v="4" actId="22"/>
        <pc:sldMkLst>
          <pc:docMk/>
          <pc:sldMk cId="0" sldId="258"/>
        </pc:sldMkLst>
        <pc:picChg chg="add">
          <ac:chgData name="Leah Ball" userId="c10a6360-3348-4eda-bfa5-5cd406e8c099" providerId="ADAL" clId="{2E173635-AFFF-43E0-97F6-27B304FF6420}" dt="2020-07-31T19:37:08.941" v="4" actId="22"/>
          <ac:picMkLst>
            <pc:docMk/>
            <pc:sldMk cId="0" sldId="258"/>
            <ac:picMk id="2" creationId="{5978D103-0514-4C7F-9A7C-F5C8A70C7B60}"/>
          </ac:picMkLst>
        </pc:picChg>
      </pc:sldChg>
      <pc:sldChg chg="addSp mod">
        <pc:chgData name="Leah Ball" userId="c10a6360-3348-4eda-bfa5-5cd406e8c099" providerId="ADAL" clId="{2E173635-AFFF-43E0-97F6-27B304FF6420}" dt="2020-07-31T19:37:10.031" v="5" actId="22"/>
        <pc:sldMkLst>
          <pc:docMk/>
          <pc:sldMk cId="0" sldId="259"/>
        </pc:sldMkLst>
        <pc:picChg chg="add">
          <ac:chgData name="Leah Ball" userId="c10a6360-3348-4eda-bfa5-5cd406e8c099" providerId="ADAL" clId="{2E173635-AFFF-43E0-97F6-27B304FF6420}" dt="2020-07-31T19:37:10.031" v="5" actId="22"/>
          <ac:picMkLst>
            <pc:docMk/>
            <pc:sldMk cId="0" sldId="259"/>
            <ac:picMk id="2" creationId="{4A4F0799-9803-41A6-A440-09335C25D38A}"/>
          </ac:picMkLst>
        </pc:picChg>
      </pc:sldChg>
      <pc:sldChg chg="addSp mod">
        <pc:chgData name="Leah Ball" userId="c10a6360-3348-4eda-bfa5-5cd406e8c099" providerId="ADAL" clId="{2E173635-AFFF-43E0-97F6-27B304FF6420}" dt="2020-07-31T19:37:11.028" v="6" actId="22"/>
        <pc:sldMkLst>
          <pc:docMk/>
          <pc:sldMk cId="0" sldId="260"/>
        </pc:sldMkLst>
        <pc:picChg chg="add">
          <ac:chgData name="Leah Ball" userId="c10a6360-3348-4eda-bfa5-5cd406e8c099" providerId="ADAL" clId="{2E173635-AFFF-43E0-97F6-27B304FF6420}" dt="2020-07-31T19:37:11.028" v="6" actId="22"/>
          <ac:picMkLst>
            <pc:docMk/>
            <pc:sldMk cId="0" sldId="260"/>
            <ac:picMk id="2" creationId="{6EEC5BB9-67AE-4BE8-8980-ED4EA21BDBB1}"/>
          </ac:picMkLst>
        </pc:picChg>
      </pc:sldChg>
      <pc:sldChg chg="addSp mod">
        <pc:chgData name="Leah Ball" userId="c10a6360-3348-4eda-bfa5-5cd406e8c099" providerId="ADAL" clId="{2E173635-AFFF-43E0-97F6-27B304FF6420}" dt="2020-07-31T19:37:12.620" v="7" actId="22"/>
        <pc:sldMkLst>
          <pc:docMk/>
          <pc:sldMk cId="0" sldId="261"/>
        </pc:sldMkLst>
        <pc:picChg chg="add">
          <ac:chgData name="Leah Ball" userId="c10a6360-3348-4eda-bfa5-5cd406e8c099" providerId="ADAL" clId="{2E173635-AFFF-43E0-97F6-27B304FF6420}" dt="2020-07-31T19:37:12.620" v="7" actId="22"/>
          <ac:picMkLst>
            <pc:docMk/>
            <pc:sldMk cId="0" sldId="261"/>
            <ac:picMk id="2" creationId="{F477BE42-A86D-4BEC-A88B-16C1E484CA31}"/>
          </ac:picMkLst>
        </pc:picChg>
      </pc:sldChg>
      <pc:sldChg chg="addSp mod">
        <pc:chgData name="Leah Ball" userId="c10a6360-3348-4eda-bfa5-5cd406e8c099" providerId="ADAL" clId="{2E173635-AFFF-43E0-97F6-27B304FF6420}" dt="2020-07-31T19:37:13.699" v="8" actId="22"/>
        <pc:sldMkLst>
          <pc:docMk/>
          <pc:sldMk cId="0" sldId="262"/>
        </pc:sldMkLst>
        <pc:picChg chg="add">
          <ac:chgData name="Leah Ball" userId="c10a6360-3348-4eda-bfa5-5cd406e8c099" providerId="ADAL" clId="{2E173635-AFFF-43E0-97F6-27B304FF6420}" dt="2020-07-31T19:37:13.699" v="8" actId="22"/>
          <ac:picMkLst>
            <pc:docMk/>
            <pc:sldMk cId="0" sldId="262"/>
            <ac:picMk id="2" creationId="{4C9C47E4-3908-4004-A2BD-36805028707A}"/>
          </ac:picMkLst>
        </pc:picChg>
      </pc:sldChg>
      <pc:sldChg chg="del">
        <pc:chgData name="Leah Ball" userId="c10a6360-3348-4eda-bfa5-5cd406e8c099" providerId="ADAL" clId="{2E173635-AFFF-43E0-97F6-27B304FF6420}" dt="2020-07-31T19:36:42.401" v="0" actId="47"/>
        <pc:sldMkLst>
          <pc:docMk/>
          <pc:sldMk cId="0" sldId="263"/>
        </pc:sldMkLst>
      </pc:sldChg>
      <pc:sldChg chg="addSp mod">
        <pc:chgData name="Leah Ball" userId="c10a6360-3348-4eda-bfa5-5cd406e8c099" providerId="ADAL" clId="{2E173635-AFFF-43E0-97F6-27B304FF6420}" dt="2020-07-31T19:37:14.906" v="9" actId="22"/>
        <pc:sldMkLst>
          <pc:docMk/>
          <pc:sldMk cId="0" sldId="264"/>
        </pc:sldMkLst>
        <pc:picChg chg="add">
          <ac:chgData name="Leah Ball" userId="c10a6360-3348-4eda-bfa5-5cd406e8c099" providerId="ADAL" clId="{2E173635-AFFF-43E0-97F6-27B304FF6420}" dt="2020-07-31T19:37:14.906" v="9" actId="22"/>
          <ac:picMkLst>
            <pc:docMk/>
            <pc:sldMk cId="0" sldId="264"/>
            <ac:picMk id="2" creationId="{816105D5-796A-4F8E-BF33-6473427F4217}"/>
          </ac:picMkLst>
        </pc:picChg>
      </pc:sldChg>
      <pc:sldChg chg="addSp mod">
        <pc:chgData name="Leah Ball" userId="c10a6360-3348-4eda-bfa5-5cd406e8c099" providerId="ADAL" clId="{2E173635-AFFF-43E0-97F6-27B304FF6420}" dt="2020-07-31T19:37:15.891" v="10" actId="22"/>
        <pc:sldMkLst>
          <pc:docMk/>
          <pc:sldMk cId="0" sldId="265"/>
        </pc:sldMkLst>
        <pc:picChg chg="add">
          <ac:chgData name="Leah Ball" userId="c10a6360-3348-4eda-bfa5-5cd406e8c099" providerId="ADAL" clId="{2E173635-AFFF-43E0-97F6-27B304FF6420}" dt="2020-07-31T19:37:15.891" v="10" actId="22"/>
          <ac:picMkLst>
            <pc:docMk/>
            <pc:sldMk cId="0" sldId="265"/>
            <ac:picMk id="2" creationId="{8C60462A-8016-493B-976F-D3CD300AE77E}"/>
          </ac:picMkLst>
        </pc:picChg>
      </pc:sldChg>
      <pc:sldChg chg="addSp mod">
        <pc:chgData name="Leah Ball" userId="c10a6360-3348-4eda-bfa5-5cd406e8c099" providerId="ADAL" clId="{2E173635-AFFF-43E0-97F6-27B304FF6420}" dt="2020-07-31T19:37:17.050" v="11" actId="22"/>
        <pc:sldMkLst>
          <pc:docMk/>
          <pc:sldMk cId="0" sldId="266"/>
        </pc:sldMkLst>
        <pc:picChg chg="add">
          <ac:chgData name="Leah Ball" userId="c10a6360-3348-4eda-bfa5-5cd406e8c099" providerId="ADAL" clId="{2E173635-AFFF-43E0-97F6-27B304FF6420}" dt="2020-07-31T19:37:17.050" v="11" actId="22"/>
          <ac:picMkLst>
            <pc:docMk/>
            <pc:sldMk cId="0" sldId="266"/>
            <ac:picMk id="2" creationId="{742BB8EF-C33C-4A9C-8E25-E595502160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9b47f45d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9b47f45d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b47f45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b47f45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9b47f45d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9b47f45d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9b47f45d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9b47f45d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9b47f45d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9b47f45d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9b47f45d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9b47f45d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9b47f45d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9b47f45d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9b47f45d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9b47f45d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9b47f45d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9b47f45d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quote.org/wiki/Mo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hyperlink" Target="https://en.wikiquote.org/wiki/Change" TargetMode="External"/><Relationship Id="rId4" Type="http://schemas.openxmlformats.org/officeDocument/2006/relationships/hyperlink" Target="https://en.wikiquote.org/wiki/Transformati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Theatre for Social Change</a:t>
            </a:r>
            <a:endParaRPr/>
          </a:p>
        </p:txBody>
      </p:sp>
      <p:sp>
        <p:nvSpPr>
          <p:cNvPr id="55" name="Google Shape;55;p13"/>
          <p:cNvSpPr/>
          <p:nvPr/>
        </p:nvSpPr>
        <p:spPr>
          <a:xfrm>
            <a:off x="437026" y="156925"/>
            <a:ext cx="8395272" cy="4773708"/>
          </a:xfrm>
          <a:prstGeom prst="irregularSeal2">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311700" y="504325"/>
            <a:ext cx="8520600" cy="31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100" b="1" dirty="0">
                <a:latin typeface="Impact"/>
                <a:ea typeface="Impact"/>
                <a:cs typeface="Impact"/>
                <a:sym typeface="Impact"/>
              </a:rPr>
              <a:t>Augusto Boal</a:t>
            </a:r>
            <a:endParaRPr sz="6100" b="1" dirty="0">
              <a:latin typeface="Impact"/>
              <a:ea typeface="Impact"/>
              <a:cs typeface="Impact"/>
              <a:sym typeface="Impact"/>
            </a:endParaRPr>
          </a:p>
          <a:p>
            <a:pPr marL="0" lvl="0" indent="0" algn="ctr" rtl="0">
              <a:spcBef>
                <a:spcPts val="0"/>
              </a:spcBef>
              <a:spcAft>
                <a:spcPts val="0"/>
              </a:spcAft>
              <a:buNone/>
            </a:pPr>
            <a:r>
              <a:rPr lang="en" sz="6100" b="1" dirty="0">
                <a:latin typeface="Impact"/>
                <a:ea typeface="Impact"/>
                <a:cs typeface="Impact"/>
                <a:sym typeface="Impact"/>
              </a:rPr>
              <a:t>Theatre of the Oppressed</a:t>
            </a:r>
            <a:endParaRPr sz="6100" b="1" dirty="0">
              <a:latin typeface="Impact"/>
              <a:ea typeface="Impact"/>
              <a:cs typeface="Impact"/>
              <a:sym typeface="Impact"/>
            </a:endParaRPr>
          </a:p>
        </p:txBody>
      </p:sp>
      <p:pic>
        <p:nvPicPr>
          <p:cNvPr id="3" name="Picture 2">
            <a:extLst>
              <a:ext uri="{FF2B5EF4-FFF2-40B4-BE49-F238E27FC236}">
                <a16:creationId xmlns:a16="http://schemas.microsoft.com/office/drawing/2014/main" id="{E88E793F-92CD-4A2A-8679-B07E3C89D051}"/>
              </a:ext>
            </a:extLst>
          </p:cNvPr>
          <p:cNvPicPr>
            <a:picLocks noChangeAspect="1"/>
          </p:cNvPicPr>
          <p:nvPr/>
        </p:nvPicPr>
        <p:blipFill>
          <a:blip r:embed="rId3"/>
          <a:stretch>
            <a:fillRect/>
          </a:stretch>
        </p:blipFill>
        <p:spPr>
          <a:xfrm>
            <a:off x="0" y="4873752"/>
            <a:ext cx="9144000" cy="269748"/>
          </a:xfrm>
          <a:prstGeom prst="rect">
            <a:avLst/>
          </a:prstGeom>
        </p:spPr>
      </p:pic>
      <p:sp>
        <p:nvSpPr>
          <p:cNvPr id="4" name="TextBox 3">
            <a:extLst>
              <a:ext uri="{FF2B5EF4-FFF2-40B4-BE49-F238E27FC236}">
                <a16:creationId xmlns:a16="http://schemas.microsoft.com/office/drawing/2014/main" id="{2634C4CF-F1C8-4F26-A1F8-2BF0E44970C3}"/>
              </a:ext>
            </a:extLst>
          </p:cNvPr>
          <p:cNvSpPr txBox="1"/>
          <p:nvPr/>
        </p:nvSpPr>
        <p:spPr>
          <a:xfrm>
            <a:off x="4417360" y="4392953"/>
            <a:ext cx="4726640" cy="492443"/>
          </a:xfrm>
          <a:prstGeom prst="rect">
            <a:avLst/>
          </a:prstGeom>
          <a:noFill/>
        </p:spPr>
        <p:txBody>
          <a:bodyPr wrap="square" rtlCol="0">
            <a:spAutoFit/>
          </a:bodyPr>
          <a:lstStyle/>
          <a:p>
            <a:pPr algn="r"/>
            <a:r>
              <a:rPr lang="en-US" sz="1300" dirty="0"/>
              <a:t>Excerpted from “Forum Theatre” by </a:t>
            </a:r>
            <a:r>
              <a:rPr lang="en-US" sz="1300" dirty="0" err="1"/>
              <a:t>Kaz</a:t>
            </a:r>
            <a:r>
              <a:rPr lang="en-US" sz="1300" dirty="0"/>
              <a:t> Chandler</a:t>
            </a:r>
          </a:p>
          <a:p>
            <a:pPr algn="r"/>
            <a:r>
              <a:rPr lang="en-US" sz="1300" dirty="0"/>
              <a:t>which may be found in the Lesson Plan Library on TE Pro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p:nvPr/>
        </p:nvSpPr>
        <p:spPr>
          <a:xfrm>
            <a:off x="313775" y="246525"/>
            <a:ext cx="8238600" cy="4368600"/>
          </a:xfrm>
          <a:prstGeom prst="rect">
            <a:avLst/>
          </a:prstGeom>
          <a:solidFill>
            <a:srgbClr val="FF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50" b="1">
                <a:solidFill>
                  <a:srgbClr val="0000FF"/>
                </a:solidFill>
                <a:highlight>
                  <a:srgbClr val="FFFFFF"/>
                </a:highlight>
              </a:rPr>
              <a:t>To answer the question all students ask when creating original work, “ How long should this be?”:</a:t>
            </a:r>
            <a:endParaRPr sz="1950" b="1">
              <a:solidFill>
                <a:srgbClr val="0000FF"/>
              </a:solidFill>
              <a:highlight>
                <a:srgbClr val="FFFFFF"/>
              </a:highlight>
            </a:endParaRPr>
          </a:p>
          <a:p>
            <a:pPr marL="0" lvl="0" indent="0" algn="l" rtl="0">
              <a:spcBef>
                <a:spcPts val="0"/>
              </a:spcBef>
              <a:spcAft>
                <a:spcPts val="0"/>
              </a:spcAft>
              <a:buNone/>
            </a:pPr>
            <a:endParaRPr sz="1050" b="1">
              <a:solidFill>
                <a:srgbClr val="0000FF"/>
              </a:solidFill>
              <a:highlight>
                <a:srgbClr val="FFFFFF"/>
              </a:highlight>
            </a:endParaRPr>
          </a:p>
          <a:p>
            <a:pPr marL="0" lvl="0" indent="0" algn="l" rtl="0">
              <a:spcBef>
                <a:spcPts val="0"/>
              </a:spcBef>
              <a:spcAft>
                <a:spcPts val="0"/>
              </a:spcAft>
              <a:buNone/>
            </a:pPr>
            <a:endParaRPr sz="1050" b="1">
              <a:solidFill>
                <a:srgbClr val="0000FF"/>
              </a:solidFill>
              <a:highlight>
                <a:srgbClr val="FFFFFF"/>
              </a:highlight>
            </a:endParaRPr>
          </a:p>
          <a:p>
            <a:pPr marL="0" lvl="0" indent="0" algn="ctr" rtl="0">
              <a:spcBef>
                <a:spcPts val="0"/>
              </a:spcBef>
              <a:spcAft>
                <a:spcPts val="0"/>
              </a:spcAft>
              <a:buNone/>
            </a:pPr>
            <a:r>
              <a:rPr lang="en" sz="2550" b="1">
                <a:solidFill>
                  <a:srgbClr val="0000FF"/>
                </a:solidFill>
                <a:highlight>
                  <a:srgbClr val="FFFFFF"/>
                </a:highlight>
              </a:rPr>
              <a:t>“When does a session of The Theatre of the Oppressed end? Never — since the objective is not to close a cycle, to generate a catharsis, or to end a development. On the contrary, its objective is to encourage autonomous activity, to set a process in </a:t>
            </a:r>
            <a:r>
              <a:rPr lang="en" sz="2550" b="1">
                <a:solidFill>
                  <a:srgbClr val="0000FF"/>
                </a:solidFill>
                <a:highlight>
                  <a:srgbClr val="FFFFFF"/>
                </a:highlight>
                <a:uFill>
                  <a:noFill/>
                </a:uFill>
                <a:hlinkClick r:id="rId3"/>
              </a:rPr>
              <a:t>motion</a:t>
            </a:r>
            <a:r>
              <a:rPr lang="en" sz="2550" b="1">
                <a:solidFill>
                  <a:srgbClr val="0000FF"/>
                </a:solidFill>
                <a:highlight>
                  <a:srgbClr val="FFFFFF"/>
                </a:highlight>
              </a:rPr>
              <a:t>, to stimulate </a:t>
            </a:r>
            <a:r>
              <a:rPr lang="en" sz="2550" b="1">
                <a:solidFill>
                  <a:srgbClr val="0000FF"/>
                </a:solidFill>
                <a:highlight>
                  <a:srgbClr val="FFFFFF"/>
                </a:highlight>
                <a:uFill>
                  <a:noFill/>
                </a:uFill>
                <a:hlinkClick r:id="rId4"/>
              </a:rPr>
              <a:t>transformative</a:t>
            </a:r>
            <a:r>
              <a:rPr lang="en" sz="2550" b="1">
                <a:solidFill>
                  <a:srgbClr val="0000FF"/>
                </a:solidFill>
                <a:highlight>
                  <a:srgbClr val="FFFFFF"/>
                </a:highlight>
              </a:rPr>
              <a:t> creativity, to </a:t>
            </a:r>
            <a:r>
              <a:rPr lang="en" sz="2550" b="1">
                <a:solidFill>
                  <a:srgbClr val="0000FF"/>
                </a:solidFill>
                <a:highlight>
                  <a:srgbClr val="FFFFFF"/>
                </a:highlight>
                <a:uFill>
                  <a:noFill/>
                </a:uFill>
                <a:hlinkClick r:id="rId5"/>
              </a:rPr>
              <a:t>change</a:t>
            </a:r>
            <a:r>
              <a:rPr lang="en" sz="2550" b="1">
                <a:solidFill>
                  <a:srgbClr val="0000FF"/>
                </a:solidFill>
                <a:highlight>
                  <a:srgbClr val="FFFFFF"/>
                </a:highlight>
              </a:rPr>
              <a:t> spectators into protagonists”...Boal</a:t>
            </a:r>
            <a:endParaRPr sz="2550" b="1">
              <a:solidFill>
                <a:srgbClr val="0000FF"/>
              </a:solidFill>
              <a:highlight>
                <a:srgbClr val="FFFFFF"/>
              </a:highlight>
            </a:endParaRPr>
          </a:p>
          <a:p>
            <a:pPr marL="0" lvl="0" indent="0" algn="l" rtl="0">
              <a:spcBef>
                <a:spcPts val="0"/>
              </a:spcBef>
              <a:spcAft>
                <a:spcPts val="0"/>
              </a:spcAft>
              <a:buNone/>
            </a:pPr>
            <a:endParaRPr sz="1050" b="1">
              <a:solidFill>
                <a:srgbClr val="202122"/>
              </a:solidFill>
              <a:highlight>
                <a:srgbClr val="FFFFFF"/>
              </a:highlight>
            </a:endParaRPr>
          </a:p>
          <a:p>
            <a:pPr marL="0" lvl="0" indent="0" algn="l" rtl="0">
              <a:spcBef>
                <a:spcPts val="0"/>
              </a:spcBef>
              <a:spcAft>
                <a:spcPts val="0"/>
              </a:spcAft>
              <a:buNone/>
            </a:pPr>
            <a:endParaRPr sz="1050" b="1">
              <a:solidFill>
                <a:srgbClr val="202122"/>
              </a:solidFill>
              <a:highlight>
                <a:srgbClr val="FFFFFF"/>
              </a:highlight>
            </a:endParaRPr>
          </a:p>
        </p:txBody>
      </p:sp>
      <p:pic>
        <p:nvPicPr>
          <p:cNvPr id="2" name="Picture 1">
            <a:extLst>
              <a:ext uri="{FF2B5EF4-FFF2-40B4-BE49-F238E27FC236}">
                <a16:creationId xmlns:a16="http://schemas.microsoft.com/office/drawing/2014/main" id="{742BB8EF-C33C-4A9C-8E25-E59550216072}"/>
              </a:ext>
            </a:extLst>
          </p:cNvPr>
          <p:cNvPicPr>
            <a:picLocks noChangeAspect="1"/>
          </p:cNvPicPr>
          <p:nvPr/>
        </p:nvPicPr>
        <p:blipFill>
          <a:blip r:embed="rId6"/>
          <a:stretch>
            <a:fillRect/>
          </a:stretch>
        </p:blipFill>
        <p:spPr>
          <a:xfrm>
            <a:off x="0" y="4873752"/>
            <a:ext cx="9144000" cy="2697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0" y="3973500"/>
            <a:ext cx="4256100" cy="20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14"/>
          <p:cNvSpPr/>
          <p:nvPr/>
        </p:nvSpPr>
        <p:spPr>
          <a:xfrm>
            <a:off x="831300" y="285575"/>
            <a:ext cx="7481400" cy="1557600"/>
          </a:xfrm>
          <a:prstGeom prst="wave">
            <a:avLst>
              <a:gd name="adj1" fmla="val 12500"/>
              <a:gd name="adj2" fmla="val 223"/>
            </a:avLst>
          </a:prstGeom>
          <a:solidFill>
            <a:srgbClr val="FF99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00FF"/>
                </a:solidFill>
              </a:rPr>
              <a:t>Augusto Boal</a:t>
            </a:r>
            <a:endParaRPr sz="4800" b="1">
              <a:solidFill>
                <a:srgbClr val="0000FF"/>
              </a:solidFill>
            </a:endParaRPr>
          </a:p>
        </p:txBody>
      </p:sp>
      <p:pic>
        <p:nvPicPr>
          <p:cNvPr id="63" name="Google Shape;63;p14"/>
          <p:cNvPicPr preferRelativeResize="0"/>
          <p:nvPr/>
        </p:nvPicPr>
        <p:blipFill>
          <a:blip r:embed="rId3">
            <a:alphaModFix/>
          </a:blip>
          <a:stretch>
            <a:fillRect/>
          </a:stretch>
        </p:blipFill>
        <p:spPr>
          <a:xfrm>
            <a:off x="315875" y="2160650"/>
            <a:ext cx="3168924" cy="2376693"/>
          </a:xfrm>
          <a:prstGeom prst="rect">
            <a:avLst/>
          </a:prstGeom>
          <a:noFill/>
          <a:ln>
            <a:noFill/>
          </a:ln>
        </p:spPr>
      </p:pic>
      <p:sp>
        <p:nvSpPr>
          <p:cNvPr id="64" name="Google Shape;64;p14"/>
          <p:cNvSpPr txBox="1"/>
          <p:nvPr/>
        </p:nvSpPr>
        <p:spPr>
          <a:xfrm>
            <a:off x="3713350" y="2111425"/>
            <a:ext cx="5103900" cy="2772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1931-2009</a:t>
            </a:r>
            <a:endParaRPr/>
          </a:p>
          <a:p>
            <a:pPr marL="457200" lvl="0" indent="-317500" algn="l" rtl="0">
              <a:spcBef>
                <a:spcPts val="0"/>
              </a:spcBef>
              <a:spcAft>
                <a:spcPts val="0"/>
              </a:spcAft>
              <a:buSzPts val="1400"/>
              <a:buChar char="●"/>
            </a:pPr>
            <a:r>
              <a:rPr lang="en"/>
              <a:t>Brazilian theatre director, writer and politician</a:t>
            </a:r>
            <a:endParaRPr/>
          </a:p>
          <a:p>
            <a:pPr marL="457200" lvl="0" indent="-317500" algn="l" rtl="0">
              <a:spcBef>
                <a:spcPts val="0"/>
              </a:spcBef>
              <a:spcAft>
                <a:spcPts val="0"/>
              </a:spcAft>
              <a:buSzPts val="1400"/>
              <a:buChar char="●"/>
            </a:pPr>
            <a:r>
              <a:rPr lang="en">
                <a:solidFill>
                  <a:schemeClr val="dk1"/>
                </a:solidFill>
              </a:rPr>
              <a:t>Originally studied to be an engineer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Founder of Theatre of the Oppressed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In the early 1970’s, a revolutionary and considered dangerous he was kidnapped by the Brazilian government, jailed, tortured and exiled to Argentina.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He later traveled to Europe honing his craft and continuing to work for Brazil and the world’s social justice.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Returned to Brazil and won political office in the early 90’s </a:t>
            </a:r>
            <a:endParaRPr>
              <a:solidFill>
                <a:schemeClr val="dk1"/>
              </a:solidFill>
            </a:endParaRPr>
          </a:p>
          <a:p>
            <a:pPr marL="457200" lvl="0" indent="0" algn="l" rtl="0">
              <a:spcBef>
                <a:spcPts val="0"/>
              </a:spcBef>
              <a:spcAft>
                <a:spcPts val="0"/>
              </a:spcAft>
              <a:buNone/>
            </a:pPr>
            <a:endParaRPr>
              <a:solidFill>
                <a:schemeClr val="dk1"/>
              </a:solidFill>
            </a:endParaRPr>
          </a:p>
        </p:txBody>
      </p:sp>
      <p:pic>
        <p:nvPicPr>
          <p:cNvPr id="2" name="Picture 1">
            <a:extLst>
              <a:ext uri="{FF2B5EF4-FFF2-40B4-BE49-F238E27FC236}">
                <a16:creationId xmlns:a16="http://schemas.microsoft.com/office/drawing/2014/main" id="{0AB8026E-ADC9-4118-AC91-8E74476EF08A}"/>
              </a:ext>
            </a:extLst>
          </p:cNvPr>
          <p:cNvPicPr>
            <a:picLocks noChangeAspect="1"/>
          </p:cNvPicPr>
          <p:nvPr/>
        </p:nvPicPr>
        <p:blipFill>
          <a:blip r:embed="rId4"/>
          <a:stretch>
            <a:fillRect/>
          </a:stretch>
        </p:blipFill>
        <p:spPr>
          <a:xfrm>
            <a:off x="0" y="4873752"/>
            <a:ext cx="9144000" cy="2697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333475" y="224725"/>
            <a:ext cx="8391000" cy="4562400"/>
          </a:xfrm>
          <a:prstGeom prst="rect">
            <a:avLst/>
          </a:prstGeom>
          <a:noFill/>
          <a:ln w="228600" cap="flat" cmpd="sng">
            <a:solidFill>
              <a:srgbClr val="38761D"/>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0" lvl="0" indent="0" algn="l" rtl="0">
              <a:spcBef>
                <a:spcPts val="0"/>
              </a:spcBef>
              <a:spcAft>
                <a:spcPts val="0"/>
              </a:spcAft>
              <a:buNone/>
            </a:pPr>
            <a:r>
              <a:rPr lang="en" sz="3000">
                <a:solidFill>
                  <a:srgbClr val="38761D"/>
                </a:solidFill>
              </a:rPr>
              <a:t>   Theory of Theatre of the Oppressed</a:t>
            </a:r>
            <a:endParaRPr sz="3000">
              <a:solidFill>
                <a:srgbClr val="38761D"/>
              </a:solidFill>
            </a:endParaRPr>
          </a:p>
          <a:p>
            <a:pPr marL="457200" lvl="0" indent="0" algn="l" rtl="0">
              <a:spcBef>
                <a:spcPts val="0"/>
              </a:spcBef>
              <a:spcAft>
                <a:spcPts val="0"/>
              </a:spcAft>
              <a:buNone/>
            </a:pPr>
            <a:r>
              <a:rPr lang="en" sz="3000">
                <a:solidFill>
                  <a:srgbClr val="38761D"/>
                </a:solidFill>
              </a:rPr>
              <a:t> </a:t>
            </a:r>
            <a:endParaRPr sz="3000">
              <a:solidFill>
                <a:srgbClr val="38761D"/>
              </a:solidFill>
            </a:endParaRPr>
          </a:p>
          <a:p>
            <a:pPr marL="457200" lvl="0" indent="0" algn="l" rtl="0">
              <a:spcBef>
                <a:spcPts val="0"/>
              </a:spcBef>
              <a:spcAft>
                <a:spcPts val="0"/>
              </a:spcAft>
              <a:buNone/>
            </a:pPr>
            <a:endParaRPr sz="3000"/>
          </a:p>
        </p:txBody>
      </p:sp>
      <p:sp>
        <p:nvSpPr>
          <p:cNvPr id="70" name="Google Shape;70;p15"/>
          <p:cNvSpPr txBox="1"/>
          <p:nvPr/>
        </p:nvSpPr>
        <p:spPr>
          <a:xfrm>
            <a:off x="656225" y="1000450"/>
            <a:ext cx="7498200" cy="3571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Theatre should be used to promote change in society, politics or in yourself.</a:t>
            </a:r>
            <a:endParaRPr sz="2400"/>
          </a:p>
          <a:p>
            <a:pPr marL="457200" lvl="0" indent="-381000" algn="l" rtl="0">
              <a:spcBef>
                <a:spcPts val="0"/>
              </a:spcBef>
              <a:spcAft>
                <a:spcPts val="0"/>
              </a:spcAft>
              <a:buSzPts val="2400"/>
              <a:buChar char="●"/>
            </a:pPr>
            <a:r>
              <a:rPr lang="en" sz="2400"/>
              <a:t>Boal used active dialogue with the audience as opposed to just performing “at” them.</a:t>
            </a:r>
            <a:endParaRPr sz="2400"/>
          </a:p>
          <a:p>
            <a:pPr marL="457200" lvl="0" indent="-381000" algn="l" rtl="0">
              <a:spcBef>
                <a:spcPts val="0"/>
              </a:spcBef>
              <a:spcAft>
                <a:spcPts val="0"/>
              </a:spcAft>
              <a:buSzPts val="2400"/>
              <a:buChar char="●"/>
            </a:pPr>
            <a:r>
              <a:rPr lang="en" sz="2400"/>
              <a:t>His themes came from current news and politics.</a:t>
            </a:r>
            <a:endParaRPr sz="2400"/>
          </a:p>
          <a:p>
            <a:pPr marL="457200" lvl="0" indent="-381000" algn="l" rtl="0">
              <a:spcBef>
                <a:spcPts val="0"/>
              </a:spcBef>
              <a:spcAft>
                <a:spcPts val="0"/>
              </a:spcAft>
              <a:buSzPts val="2400"/>
              <a:buChar char="●"/>
            </a:pPr>
            <a:r>
              <a:rPr lang="en" sz="2400"/>
              <a:t>3 Conventions he used to create theatre were “Invisible Theatre”  “Image Theatre” and “Forum Theatre”.</a:t>
            </a:r>
            <a:endParaRPr sz="2400"/>
          </a:p>
        </p:txBody>
      </p:sp>
      <p:pic>
        <p:nvPicPr>
          <p:cNvPr id="2" name="Picture 1">
            <a:extLst>
              <a:ext uri="{FF2B5EF4-FFF2-40B4-BE49-F238E27FC236}">
                <a16:creationId xmlns:a16="http://schemas.microsoft.com/office/drawing/2014/main" id="{5978D103-0514-4C7F-9A7C-F5C8A70C7B60}"/>
              </a:ext>
            </a:extLst>
          </p:cNvPr>
          <p:cNvPicPr>
            <a:picLocks noChangeAspect="1"/>
          </p:cNvPicPr>
          <p:nvPr/>
        </p:nvPicPr>
        <p:blipFill>
          <a:blip r:embed="rId3"/>
          <a:stretch>
            <a:fillRect/>
          </a:stretch>
        </p:blipFill>
        <p:spPr>
          <a:xfrm>
            <a:off x="0" y="4873752"/>
            <a:ext cx="9144000" cy="2697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258175" y="236675"/>
            <a:ext cx="8563200" cy="4604400"/>
          </a:xfrm>
          <a:prstGeom prst="rect">
            <a:avLst/>
          </a:prstGeom>
          <a:noFill/>
          <a:ln w="22860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16"/>
          <p:cNvSpPr txBox="1"/>
          <p:nvPr/>
        </p:nvSpPr>
        <p:spPr>
          <a:xfrm>
            <a:off x="586350" y="500225"/>
            <a:ext cx="7971300" cy="40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rgbClr val="1155CC"/>
                </a:solidFill>
              </a:rPr>
              <a:t>Invisible Theatre</a:t>
            </a:r>
            <a:endParaRPr sz="1800">
              <a:solidFill>
                <a:srgbClr val="1155CC"/>
              </a:solidFill>
            </a:endParaRPr>
          </a:p>
          <a:p>
            <a:pPr marL="457200" lvl="0" indent="0" algn="l" rtl="0">
              <a:spcBef>
                <a:spcPts val="0"/>
              </a:spcBef>
              <a:spcAft>
                <a:spcPts val="0"/>
              </a:spcAft>
              <a:buNone/>
            </a:pPr>
            <a:endParaRPr sz="1000">
              <a:solidFill>
                <a:srgbClr val="1155CC"/>
              </a:solidFill>
            </a:endParaRPr>
          </a:p>
          <a:p>
            <a:pPr marL="457200" lvl="0" indent="-323850" algn="l" rtl="0">
              <a:spcBef>
                <a:spcPts val="0"/>
              </a:spcBef>
              <a:spcAft>
                <a:spcPts val="0"/>
              </a:spcAft>
              <a:buSzPts val="1500"/>
              <a:buChar char="●"/>
            </a:pPr>
            <a:r>
              <a:rPr lang="en" sz="1500" i="1">
                <a:highlight>
                  <a:srgbClr val="FFFFFF"/>
                </a:highlight>
              </a:rPr>
              <a:t>Invisible theatre</a:t>
            </a:r>
            <a:r>
              <a:rPr lang="en" sz="1500">
                <a:highlight>
                  <a:srgbClr val="FFFFFF"/>
                </a:highlight>
              </a:rPr>
              <a:t> is a form of theatrical performance that is enacted in a place where people would not normally expect to see one (for example in the street or in a shopping centre) and often with the performers attempting to disguise the fact that it is a performance from those who observe and who may choose to participate in it, thus </a:t>
            </a:r>
            <a:r>
              <a:rPr lang="en"/>
              <a:t>leading spectators to view it as a real, unstaged event.</a:t>
            </a:r>
            <a:endParaRPr/>
          </a:p>
          <a:p>
            <a:pPr marL="457200" lvl="0" indent="-317500" algn="l" rtl="0">
              <a:spcBef>
                <a:spcPts val="0"/>
              </a:spcBef>
              <a:spcAft>
                <a:spcPts val="0"/>
              </a:spcAft>
              <a:buSzPts val="1400"/>
              <a:buChar char="●"/>
            </a:pPr>
            <a:r>
              <a:rPr lang="en"/>
              <a:t>Invisible Theatre is about showing oppression in everyday life in an everyday setting without letting the spectators be aware of the fact that it is a performance.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 It seeks to promote awareness of everyday oppression through performances that seem spontaneous, but are well-planned. It akin to graffiti or public demonstration. This theatre may be done in order to help the actors gain more knowledge of what reactions are elicited in different scenarios.</a:t>
            </a:r>
            <a:endParaRPr/>
          </a:p>
          <a:p>
            <a:pPr marL="45720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4A4F0799-9803-41A6-A440-09335C25D38A}"/>
              </a:ext>
            </a:extLst>
          </p:cNvPr>
          <p:cNvPicPr>
            <a:picLocks noChangeAspect="1"/>
          </p:cNvPicPr>
          <p:nvPr/>
        </p:nvPicPr>
        <p:blipFill>
          <a:blip r:embed="rId3"/>
          <a:stretch>
            <a:fillRect/>
          </a:stretch>
        </p:blipFill>
        <p:spPr>
          <a:xfrm>
            <a:off x="0" y="4873752"/>
            <a:ext cx="9144000" cy="2697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258175" y="236675"/>
            <a:ext cx="8563200" cy="4604400"/>
          </a:xfrm>
          <a:prstGeom prst="rect">
            <a:avLst/>
          </a:prstGeom>
          <a:noFill/>
          <a:ln w="2286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7"/>
          <p:cNvSpPr txBox="1"/>
          <p:nvPr/>
        </p:nvSpPr>
        <p:spPr>
          <a:xfrm>
            <a:off x="586350" y="500225"/>
            <a:ext cx="7971300" cy="40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rgbClr val="741B47"/>
                </a:solidFill>
              </a:rPr>
              <a:t>Image Theatre</a:t>
            </a:r>
            <a:endParaRPr>
              <a:solidFill>
                <a:srgbClr val="302714"/>
              </a:solidFill>
              <a:highlight>
                <a:srgbClr val="4F421F"/>
              </a:highlight>
            </a:endParaRPr>
          </a:p>
          <a:p>
            <a:pPr marL="457200" lvl="0" indent="-317500" algn="l" rtl="0">
              <a:lnSpc>
                <a:spcPct val="115000"/>
              </a:lnSpc>
              <a:spcBef>
                <a:spcPts val="0"/>
              </a:spcBef>
              <a:spcAft>
                <a:spcPts val="0"/>
              </a:spcAft>
              <a:buSzPts val="1400"/>
              <a:buChar char="●"/>
            </a:pPr>
            <a:r>
              <a:rPr lang="en"/>
              <a:t>In Image theatre, actors create a still image/tableau using their bodies and expressions to bring across certain messages, attitudes and emotions. </a:t>
            </a:r>
            <a:endParaRPr/>
          </a:p>
          <a:p>
            <a:pPr marL="457200" lvl="0" indent="-317500" algn="l" rtl="0">
              <a:lnSpc>
                <a:spcPct val="115000"/>
              </a:lnSpc>
              <a:spcBef>
                <a:spcPts val="0"/>
              </a:spcBef>
              <a:spcAft>
                <a:spcPts val="0"/>
              </a:spcAft>
              <a:buSzPts val="1400"/>
              <a:buChar char="●"/>
            </a:pPr>
            <a:r>
              <a:rPr lang="en"/>
              <a:t>The image will then be played out for a short while (usually an actor will just repeat one short line, which is related to the message he was trying to bring across in the image, over and over again for a few seconds.) and the audience will then be asked to share what they have seen or the feelings the got after seeing the image.</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Image Theatre allows one to practice the separation of objective and subjective analysis. It encourages audience to understand the difference between what one sees and what one assumes based on what he sees through the sharing afterwards. Image theatre develops a stronger understanding of the way images can be interpreted instead of just allow quick thought processes.</a:t>
            </a:r>
            <a:endParaRPr sz="1000">
              <a:solidFill>
                <a:srgbClr val="302714"/>
              </a:solidFill>
              <a:highlight>
                <a:srgbClr val="4F421F"/>
              </a:highlight>
            </a:endParaRPr>
          </a:p>
          <a:p>
            <a:pPr marL="45720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2400"/>
          </a:p>
        </p:txBody>
      </p:sp>
      <p:pic>
        <p:nvPicPr>
          <p:cNvPr id="2" name="Picture 1">
            <a:extLst>
              <a:ext uri="{FF2B5EF4-FFF2-40B4-BE49-F238E27FC236}">
                <a16:creationId xmlns:a16="http://schemas.microsoft.com/office/drawing/2014/main" id="{6EEC5BB9-67AE-4BE8-8980-ED4EA21BDBB1}"/>
              </a:ext>
            </a:extLst>
          </p:cNvPr>
          <p:cNvPicPr>
            <a:picLocks noChangeAspect="1"/>
          </p:cNvPicPr>
          <p:nvPr/>
        </p:nvPicPr>
        <p:blipFill>
          <a:blip r:embed="rId3"/>
          <a:stretch>
            <a:fillRect/>
          </a:stretch>
        </p:blipFill>
        <p:spPr>
          <a:xfrm>
            <a:off x="0" y="4873752"/>
            <a:ext cx="9144000" cy="2697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p:nvPr/>
        </p:nvSpPr>
        <p:spPr>
          <a:xfrm>
            <a:off x="258175" y="236675"/>
            <a:ext cx="8563200" cy="4604400"/>
          </a:xfrm>
          <a:prstGeom prst="rect">
            <a:avLst/>
          </a:prstGeom>
          <a:noFill/>
          <a:ln w="22860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8"/>
          <p:cNvSpPr txBox="1"/>
          <p:nvPr/>
        </p:nvSpPr>
        <p:spPr>
          <a:xfrm>
            <a:off x="586350" y="500225"/>
            <a:ext cx="7971300" cy="40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accent5"/>
                </a:solidFill>
              </a:rPr>
              <a:t>Forum Theatre</a:t>
            </a:r>
            <a:endParaRPr>
              <a:solidFill>
                <a:schemeClr val="accent5"/>
              </a:solidFill>
              <a:highlight>
                <a:srgbClr val="4F421F"/>
              </a:highlight>
            </a:endParaRPr>
          </a:p>
          <a:p>
            <a:pPr marL="457200" lvl="0" indent="-317500" algn="l" rtl="0">
              <a:spcBef>
                <a:spcPts val="0"/>
              </a:spcBef>
              <a:spcAft>
                <a:spcPts val="0"/>
              </a:spcAft>
              <a:buSzPts val="1400"/>
              <a:buChar char="●"/>
            </a:pPr>
            <a:r>
              <a:rPr lang="en"/>
              <a:t>In a forum theatre, actors or audience members could stop a performance (which are usually life stories; if not scenes which are probable to happen in real life), often a short scene, in which the protagonist was being oppressed in some way. After the scene is being played out once, the actors will play it the second time. However, this time, the audience could stop the scene at any point of time they like and suggest different actions for the actors on-stage (or be the actor themselves) in an attempt to change the outcome of what they were seeing.</a:t>
            </a:r>
            <a:endParaRPr/>
          </a:p>
          <a:p>
            <a:pPr marL="457200" lvl="0" indent="-317500" algn="l" rtl="0">
              <a:spcBef>
                <a:spcPts val="0"/>
              </a:spcBef>
              <a:spcAft>
                <a:spcPts val="0"/>
              </a:spcAft>
              <a:buSzPts val="1400"/>
              <a:buChar char="●"/>
            </a:pPr>
            <a:r>
              <a:rPr lang="en"/>
              <a:t>Just as the name suggests, it's a forum in itself and the performance would be open for discussion to anyone who participates.</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
              <a:t>Forum Theatre allows people to be more exposed to different ideas/views from different people to deal with a certain problem/issue. It allows the spectators to "give suggestions" on how the oppressed protagonist could have approached and handled the situation better and how he/she could have overcome that oppression. This gives any audience member who could relate to the scene or the oppressed protagonist a sense of liberation knowing that they  can overcome their oppression.</a:t>
            </a:r>
            <a:endParaRPr/>
          </a:p>
          <a:p>
            <a:pPr marL="0" lvl="0" indent="0" algn="l" rtl="0">
              <a:spcBef>
                <a:spcPts val="0"/>
              </a:spcBef>
              <a:spcAft>
                <a:spcPts val="0"/>
              </a:spcAft>
              <a:buNone/>
            </a:pPr>
            <a:endParaRPr>
              <a:solidFill>
                <a:schemeClr val="accent5"/>
              </a:solidFill>
              <a:highlight>
                <a:srgbClr val="4F421F"/>
              </a:highlight>
            </a:endParaRPr>
          </a:p>
          <a:p>
            <a:pPr marL="45720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2400"/>
          </a:p>
        </p:txBody>
      </p:sp>
      <p:pic>
        <p:nvPicPr>
          <p:cNvPr id="2" name="Picture 1">
            <a:extLst>
              <a:ext uri="{FF2B5EF4-FFF2-40B4-BE49-F238E27FC236}">
                <a16:creationId xmlns:a16="http://schemas.microsoft.com/office/drawing/2014/main" id="{F477BE42-A86D-4BEC-A88B-16C1E484CA31}"/>
              </a:ext>
            </a:extLst>
          </p:cNvPr>
          <p:cNvPicPr>
            <a:picLocks noChangeAspect="1"/>
          </p:cNvPicPr>
          <p:nvPr/>
        </p:nvPicPr>
        <p:blipFill>
          <a:blip r:embed="rId3"/>
          <a:stretch>
            <a:fillRect/>
          </a:stretch>
        </p:blipFill>
        <p:spPr>
          <a:xfrm>
            <a:off x="0" y="4873752"/>
            <a:ext cx="9144000" cy="2697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p:nvPr/>
        </p:nvSpPr>
        <p:spPr>
          <a:xfrm>
            <a:off x="258175" y="236675"/>
            <a:ext cx="8563200" cy="4604400"/>
          </a:xfrm>
          <a:prstGeom prst="rect">
            <a:avLst/>
          </a:prstGeom>
          <a:noFill/>
          <a:ln w="228600" cap="flat" cmpd="sng">
            <a:solidFill>
              <a:srgbClr val="674EA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9"/>
          <p:cNvSpPr txBox="1"/>
          <p:nvPr/>
        </p:nvSpPr>
        <p:spPr>
          <a:xfrm>
            <a:off x="586350" y="500225"/>
            <a:ext cx="7971300" cy="40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rgbClr val="351C75"/>
                </a:solidFill>
              </a:rPr>
              <a:t>The Joker</a:t>
            </a:r>
            <a:endParaRPr>
              <a:solidFill>
                <a:srgbClr val="351C75"/>
              </a:solidFill>
              <a:highlight>
                <a:srgbClr val="4F421F"/>
              </a:highlight>
            </a:endParaRPr>
          </a:p>
          <a:p>
            <a:pPr marL="457200" lvl="0" indent="-368300" algn="l" rtl="0">
              <a:spcBef>
                <a:spcPts val="0"/>
              </a:spcBef>
              <a:spcAft>
                <a:spcPts val="0"/>
              </a:spcAft>
              <a:buSzPts val="2200"/>
              <a:buChar char="●"/>
            </a:pPr>
            <a:r>
              <a:rPr lang="en" sz="1850">
                <a:solidFill>
                  <a:srgbClr val="333333"/>
                </a:solidFill>
                <a:highlight>
                  <a:srgbClr val="FFFFFF"/>
                </a:highlight>
              </a:rPr>
              <a:t>The Joker is the facilitator of the Forum experience. </a:t>
            </a:r>
            <a:endParaRPr sz="1850">
              <a:solidFill>
                <a:srgbClr val="333333"/>
              </a:solidFill>
              <a:highlight>
                <a:srgbClr val="FFFFFF"/>
              </a:highlight>
            </a:endParaRPr>
          </a:p>
          <a:p>
            <a:pPr marL="457200" lvl="0" indent="-368300" algn="l" rtl="0">
              <a:spcBef>
                <a:spcPts val="0"/>
              </a:spcBef>
              <a:spcAft>
                <a:spcPts val="0"/>
              </a:spcAft>
              <a:buSzPts val="2200"/>
              <a:buChar char="●"/>
            </a:pPr>
            <a:r>
              <a:rPr lang="en" sz="1850">
                <a:solidFill>
                  <a:srgbClr val="333333"/>
                </a:solidFill>
                <a:highlight>
                  <a:srgbClr val="FFFFFF"/>
                </a:highlight>
              </a:rPr>
              <a:t>In rehearsals and workshops, the joker guides actors though games and exercises to investigate shared experiences of oppression. </a:t>
            </a:r>
            <a:endParaRPr sz="1850">
              <a:solidFill>
                <a:srgbClr val="333333"/>
              </a:solidFill>
              <a:highlight>
                <a:srgbClr val="FFFFFF"/>
              </a:highlight>
            </a:endParaRPr>
          </a:p>
          <a:p>
            <a:pPr marL="457200" lvl="0" indent="-368300" algn="l" rtl="0">
              <a:spcBef>
                <a:spcPts val="0"/>
              </a:spcBef>
              <a:spcAft>
                <a:spcPts val="0"/>
              </a:spcAft>
              <a:buSzPts val="2200"/>
              <a:buChar char="●"/>
            </a:pPr>
            <a:r>
              <a:rPr lang="en" sz="1850">
                <a:solidFill>
                  <a:srgbClr val="333333"/>
                </a:solidFill>
                <a:highlight>
                  <a:srgbClr val="FFFFFF"/>
                </a:highlight>
              </a:rPr>
              <a:t>The Joker can also help actors develop scenes to share these experiences with an audience. </a:t>
            </a:r>
            <a:endParaRPr sz="1850">
              <a:solidFill>
                <a:srgbClr val="333333"/>
              </a:solidFill>
              <a:highlight>
                <a:srgbClr val="FFFFFF"/>
              </a:highlight>
            </a:endParaRPr>
          </a:p>
          <a:p>
            <a:pPr marL="457200" lvl="0" indent="-368300" algn="l" rtl="0">
              <a:spcBef>
                <a:spcPts val="0"/>
              </a:spcBef>
              <a:spcAft>
                <a:spcPts val="0"/>
              </a:spcAft>
              <a:buSzPts val="2200"/>
              <a:buChar char="●"/>
            </a:pPr>
            <a:r>
              <a:rPr lang="en" sz="1850">
                <a:solidFill>
                  <a:srgbClr val="333333"/>
                </a:solidFill>
                <a:highlight>
                  <a:srgbClr val="FFFFFF"/>
                </a:highlight>
              </a:rPr>
              <a:t>At a Forum Theatre performance, the Joker’s role is part MC, part moderator of the forum, calling on audience/</a:t>
            </a:r>
            <a:r>
              <a:rPr lang="en" sz="1850">
                <a:solidFill>
                  <a:srgbClr val="B45F06"/>
                </a:solidFill>
                <a:highlight>
                  <a:srgbClr val="FFFFFF"/>
                </a:highlight>
              </a:rPr>
              <a:t>spect-actors</a:t>
            </a:r>
            <a:r>
              <a:rPr lang="en" sz="1850">
                <a:solidFill>
                  <a:srgbClr val="333333"/>
                </a:solidFill>
                <a:highlight>
                  <a:srgbClr val="FFFFFF"/>
                </a:highlight>
              </a:rPr>
              <a:t> to discuss the oppression(s) in the play, and inviting them to enter the scenes to improvise creative strategies. </a:t>
            </a:r>
            <a:endParaRPr sz="2200"/>
          </a:p>
          <a:p>
            <a:pPr marL="0" lvl="0" indent="0" algn="l" rtl="0">
              <a:spcBef>
                <a:spcPts val="0"/>
              </a:spcBef>
              <a:spcAft>
                <a:spcPts val="0"/>
              </a:spcAft>
              <a:buNone/>
            </a:pPr>
            <a:endParaRPr>
              <a:solidFill>
                <a:schemeClr val="accent5"/>
              </a:solidFill>
              <a:highlight>
                <a:srgbClr val="4F421F"/>
              </a:highlight>
            </a:endParaRPr>
          </a:p>
          <a:p>
            <a:pPr marL="45720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2400"/>
          </a:p>
        </p:txBody>
      </p:sp>
      <p:pic>
        <p:nvPicPr>
          <p:cNvPr id="2" name="Picture 1">
            <a:extLst>
              <a:ext uri="{FF2B5EF4-FFF2-40B4-BE49-F238E27FC236}">
                <a16:creationId xmlns:a16="http://schemas.microsoft.com/office/drawing/2014/main" id="{4C9C47E4-3908-4004-A2BD-36805028707A}"/>
              </a:ext>
            </a:extLst>
          </p:cNvPr>
          <p:cNvPicPr>
            <a:picLocks noChangeAspect="1"/>
          </p:cNvPicPr>
          <p:nvPr/>
        </p:nvPicPr>
        <p:blipFill>
          <a:blip r:embed="rId3"/>
          <a:stretch>
            <a:fillRect/>
          </a:stretch>
        </p:blipFill>
        <p:spPr>
          <a:xfrm>
            <a:off x="0" y="4873752"/>
            <a:ext cx="9144000" cy="2697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p:nvPr/>
        </p:nvSpPr>
        <p:spPr>
          <a:xfrm>
            <a:off x="258175" y="236675"/>
            <a:ext cx="8563200" cy="4604400"/>
          </a:xfrm>
          <a:prstGeom prst="rect">
            <a:avLst/>
          </a:prstGeom>
          <a:noFill/>
          <a:ln w="228600"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1"/>
          <p:cNvSpPr txBox="1"/>
          <p:nvPr/>
        </p:nvSpPr>
        <p:spPr>
          <a:xfrm>
            <a:off x="586350" y="500225"/>
            <a:ext cx="7971300" cy="40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B45F06"/>
                </a:solidFill>
              </a:rPr>
              <a:t>The Spec-Actor</a:t>
            </a:r>
            <a:endParaRPr sz="1100">
              <a:solidFill>
                <a:srgbClr val="B45F06"/>
              </a:solidFill>
              <a:highlight>
                <a:srgbClr val="4F421F"/>
              </a:highlight>
            </a:endParaRPr>
          </a:p>
          <a:p>
            <a:pPr marL="457200" lvl="0" indent="-311150" algn="l" rtl="0">
              <a:lnSpc>
                <a:spcPct val="115000"/>
              </a:lnSpc>
              <a:spcBef>
                <a:spcPts val="0"/>
              </a:spcBef>
              <a:spcAft>
                <a:spcPts val="0"/>
              </a:spcAft>
              <a:buSzPts val="1300"/>
              <a:buChar char="●"/>
            </a:pPr>
            <a:r>
              <a:rPr lang="en" sz="1300">
                <a:solidFill>
                  <a:srgbClr val="333333"/>
                </a:solidFill>
                <a:highlight>
                  <a:srgbClr val="FFFFFF"/>
                </a:highlight>
              </a:rPr>
              <a:t>Prior to his experimentation, and following tradition, audiences were invited to discuss a play at the end of the performance, remaining as only spectators.</a:t>
            </a:r>
            <a:endParaRPr sz="1300">
              <a:solidFill>
                <a:srgbClr val="333333"/>
              </a:solidFill>
              <a:highlight>
                <a:srgbClr val="FFFFFF"/>
              </a:highlight>
            </a:endParaRPr>
          </a:p>
          <a:p>
            <a:pPr marL="457200" lvl="0" indent="-311150" algn="l" rtl="0">
              <a:lnSpc>
                <a:spcPct val="115000"/>
              </a:lnSpc>
              <a:spcBef>
                <a:spcPts val="0"/>
              </a:spcBef>
              <a:spcAft>
                <a:spcPts val="0"/>
              </a:spcAft>
              <a:buSzPts val="1300"/>
              <a:buChar char="●"/>
            </a:pPr>
            <a:r>
              <a:rPr lang="en" sz="1300">
                <a:solidFill>
                  <a:srgbClr val="333333"/>
                </a:solidFill>
                <a:highlight>
                  <a:srgbClr val="FFFFFF"/>
                </a:highlight>
              </a:rPr>
              <a:t> In the 1960’s Boal developed a process whereby audience members could stop a performance and suggest different actions for the character experiencing oppression, and the actor playing that character would then carry out the audience suggestions. </a:t>
            </a:r>
            <a:endParaRPr sz="1300">
              <a:solidFill>
                <a:srgbClr val="333333"/>
              </a:solidFill>
              <a:highlight>
                <a:srgbClr val="FFFFFF"/>
              </a:highlight>
            </a:endParaRPr>
          </a:p>
          <a:p>
            <a:pPr marL="457200" lvl="0" indent="-311150" algn="l" rtl="0">
              <a:lnSpc>
                <a:spcPct val="115000"/>
              </a:lnSpc>
              <a:spcBef>
                <a:spcPts val="0"/>
              </a:spcBef>
              <a:spcAft>
                <a:spcPts val="0"/>
              </a:spcAft>
              <a:buSzPts val="1300"/>
              <a:buChar char="●"/>
            </a:pPr>
            <a:r>
              <a:rPr lang="en" sz="1300">
                <a:solidFill>
                  <a:srgbClr val="333333"/>
                </a:solidFill>
                <a:highlight>
                  <a:srgbClr val="FFFFFF"/>
                </a:highlight>
              </a:rPr>
              <a:t>But in a now legendary development, a woman in the audience once was so outraged the actor could not understand her suggestion that she came onto the stage and showed what she meant. </a:t>
            </a:r>
            <a:endParaRPr sz="1300">
              <a:solidFill>
                <a:srgbClr val="333333"/>
              </a:solidFill>
              <a:highlight>
                <a:srgbClr val="FFFFFF"/>
              </a:highlight>
            </a:endParaRPr>
          </a:p>
          <a:p>
            <a:pPr marL="457200" lvl="0" indent="-311150" algn="l" rtl="0">
              <a:lnSpc>
                <a:spcPct val="115000"/>
              </a:lnSpc>
              <a:spcBef>
                <a:spcPts val="0"/>
              </a:spcBef>
              <a:spcAft>
                <a:spcPts val="0"/>
              </a:spcAft>
              <a:buSzPts val="1300"/>
              <a:buChar char="●"/>
            </a:pPr>
            <a:r>
              <a:rPr lang="en" sz="1300">
                <a:solidFill>
                  <a:srgbClr val="333333"/>
                </a:solidFill>
                <a:highlight>
                  <a:srgbClr val="FFFFFF"/>
                </a:highlight>
              </a:rPr>
              <a:t>For Boal this was the birth of the spect-actor (not spectator) and his theatre was transformed. He began inviting audience members with suggestions for change onto the stage to demonstrate their ideas. </a:t>
            </a:r>
            <a:endParaRPr sz="1300">
              <a:solidFill>
                <a:srgbClr val="333333"/>
              </a:solidFill>
              <a:highlight>
                <a:srgbClr val="FFFFFF"/>
              </a:highlight>
            </a:endParaRPr>
          </a:p>
          <a:p>
            <a:pPr marL="457200" lvl="0" indent="-311150" algn="l" rtl="0">
              <a:lnSpc>
                <a:spcPct val="115000"/>
              </a:lnSpc>
              <a:spcBef>
                <a:spcPts val="0"/>
              </a:spcBef>
              <a:spcAft>
                <a:spcPts val="0"/>
              </a:spcAft>
              <a:buSzPts val="1300"/>
              <a:buChar char="●"/>
            </a:pPr>
            <a:r>
              <a:rPr lang="en" sz="1300">
                <a:solidFill>
                  <a:srgbClr val="333333"/>
                </a:solidFill>
                <a:highlight>
                  <a:srgbClr val="FFFFFF"/>
                </a:highlight>
              </a:rPr>
              <a:t>In so doing, he discovered that through this participation the audience members became empowered not only to imagine change but to actually practice that change, reflect collectively on the suggestion, and thereby become empowered to generate social action. </a:t>
            </a:r>
            <a:endParaRPr sz="1300">
              <a:solidFill>
                <a:srgbClr val="333333"/>
              </a:solidFill>
              <a:highlight>
                <a:srgbClr val="FFFFFF"/>
              </a:highlight>
            </a:endParaRPr>
          </a:p>
          <a:p>
            <a:pPr marL="457200" lvl="0" indent="-311150" algn="l" rtl="0">
              <a:lnSpc>
                <a:spcPct val="115000"/>
              </a:lnSpc>
              <a:spcBef>
                <a:spcPts val="0"/>
              </a:spcBef>
              <a:spcAft>
                <a:spcPts val="0"/>
              </a:spcAft>
              <a:buSzPts val="1300"/>
              <a:buChar char="●"/>
            </a:pPr>
            <a:r>
              <a:rPr lang="en" sz="1300">
                <a:solidFill>
                  <a:srgbClr val="333333"/>
                </a:solidFill>
                <a:highlight>
                  <a:srgbClr val="FFFFFF"/>
                </a:highlight>
              </a:rPr>
              <a:t>Theatre became a practical vehicle for grass-roots activism.</a:t>
            </a:r>
            <a:endParaRPr sz="1300">
              <a:solidFill>
                <a:srgbClr val="333333"/>
              </a:solidFill>
              <a:highlight>
                <a:srgbClr val="FFFFFF"/>
              </a:highlight>
            </a:endParaRPr>
          </a:p>
          <a:p>
            <a:pPr marL="0" lvl="0" indent="0" algn="l" rtl="0">
              <a:spcBef>
                <a:spcPts val="1800"/>
              </a:spcBef>
              <a:spcAft>
                <a:spcPts val="0"/>
              </a:spcAft>
              <a:buNone/>
            </a:pPr>
            <a:endParaRPr>
              <a:solidFill>
                <a:schemeClr val="accent5"/>
              </a:solidFill>
              <a:highlight>
                <a:srgbClr val="4F421F"/>
              </a:highlight>
            </a:endParaRPr>
          </a:p>
          <a:p>
            <a:pPr marL="45720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1800">
              <a:solidFill>
                <a:srgbClr val="1155CC"/>
              </a:solidFill>
            </a:endParaRPr>
          </a:p>
          <a:p>
            <a:pPr marL="0" lvl="0" indent="0" algn="l" rtl="0">
              <a:spcBef>
                <a:spcPts val="0"/>
              </a:spcBef>
              <a:spcAft>
                <a:spcPts val="0"/>
              </a:spcAft>
              <a:buNone/>
            </a:pPr>
            <a:endParaRPr sz="2400"/>
          </a:p>
        </p:txBody>
      </p:sp>
      <p:pic>
        <p:nvPicPr>
          <p:cNvPr id="2" name="Picture 1">
            <a:extLst>
              <a:ext uri="{FF2B5EF4-FFF2-40B4-BE49-F238E27FC236}">
                <a16:creationId xmlns:a16="http://schemas.microsoft.com/office/drawing/2014/main" id="{816105D5-796A-4F8E-BF33-6473427F4217}"/>
              </a:ext>
            </a:extLst>
          </p:cNvPr>
          <p:cNvPicPr>
            <a:picLocks noChangeAspect="1"/>
          </p:cNvPicPr>
          <p:nvPr/>
        </p:nvPicPr>
        <p:blipFill>
          <a:blip r:embed="rId3"/>
          <a:stretch>
            <a:fillRect/>
          </a:stretch>
        </p:blipFill>
        <p:spPr>
          <a:xfrm>
            <a:off x="0" y="4873752"/>
            <a:ext cx="9144000" cy="269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334450" y="1378325"/>
            <a:ext cx="4188250" cy="3507000"/>
          </a:xfrm>
          <a:prstGeom prst="rect">
            <a:avLst/>
          </a:prstGeom>
          <a:noFill/>
          <a:ln>
            <a:noFill/>
          </a:ln>
        </p:spPr>
      </p:pic>
      <p:pic>
        <p:nvPicPr>
          <p:cNvPr id="111" name="Google Shape;111;p22"/>
          <p:cNvPicPr preferRelativeResize="0"/>
          <p:nvPr/>
        </p:nvPicPr>
        <p:blipFill>
          <a:blip r:embed="rId4">
            <a:alphaModFix/>
          </a:blip>
          <a:stretch>
            <a:fillRect/>
          </a:stretch>
        </p:blipFill>
        <p:spPr>
          <a:xfrm>
            <a:off x="4749100" y="631625"/>
            <a:ext cx="4253700" cy="4253700"/>
          </a:xfrm>
          <a:prstGeom prst="rect">
            <a:avLst/>
          </a:prstGeom>
          <a:noFill/>
          <a:ln>
            <a:noFill/>
          </a:ln>
        </p:spPr>
      </p:pic>
      <p:sp>
        <p:nvSpPr>
          <p:cNvPr id="112" name="Google Shape;112;p22"/>
          <p:cNvSpPr txBox="1"/>
          <p:nvPr/>
        </p:nvSpPr>
        <p:spPr>
          <a:xfrm>
            <a:off x="257725" y="212900"/>
            <a:ext cx="4437600" cy="963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50">
                <a:solidFill>
                  <a:srgbClr val="181818"/>
                </a:solidFill>
                <a:highlight>
                  <a:schemeClr val="lt1"/>
                </a:highlight>
                <a:latin typeface="Merriweather"/>
                <a:ea typeface="Merriweather"/>
                <a:cs typeface="Merriweather"/>
                <a:sym typeface="Merriweather"/>
              </a:rPr>
              <a:t>“Theatre is a form of knowledge; it should and can also be a means of transforming society. Theatre can help us build our future, rather than just waiting for it." ~”</a:t>
            </a:r>
            <a:endParaRPr sz="1250">
              <a:solidFill>
                <a:srgbClr val="181818"/>
              </a:solidFill>
              <a:highlight>
                <a:schemeClr val="lt1"/>
              </a:highlight>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sz="1250">
                <a:solidFill>
                  <a:srgbClr val="181818"/>
                </a:solidFill>
                <a:highlight>
                  <a:schemeClr val="lt1"/>
                </a:highlight>
                <a:latin typeface="Merriweather"/>
                <a:ea typeface="Merriweather"/>
                <a:cs typeface="Merriweather"/>
                <a:sym typeface="Merriweather"/>
              </a:rPr>
              <a:t>― </a:t>
            </a:r>
            <a:r>
              <a:rPr lang="en" sz="1250" b="1">
                <a:solidFill>
                  <a:srgbClr val="333333"/>
                </a:solidFill>
                <a:highlight>
                  <a:schemeClr val="lt1"/>
                </a:highlight>
              </a:rPr>
              <a:t>Augusto Boal</a:t>
            </a:r>
            <a:endParaRPr sz="1600"/>
          </a:p>
        </p:txBody>
      </p:sp>
      <p:pic>
        <p:nvPicPr>
          <p:cNvPr id="2" name="Picture 1">
            <a:extLst>
              <a:ext uri="{FF2B5EF4-FFF2-40B4-BE49-F238E27FC236}">
                <a16:creationId xmlns:a16="http://schemas.microsoft.com/office/drawing/2014/main" id="{8C60462A-8016-493B-976F-D3CD300AE77E}"/>
              </a:ext>
            </a:extLst>
          </p:cNvPr>
          <p:cNvPicPr>
            <a:picLocks noChangeAspect="1"/>
          </p:cNvPicPr>
          <p:nvPr/>
        </p:nvPicPr>
        <p:blipFill>
          <a:blip r:embed="rId5"/>
          <a:stretch>
            <a:fillRect/>
          </a:stretch>
        </p:blipFill>
        <p:spPr>
          <a:xfrm>
            <a:off x="0" y="4873752"/>
            <a:ext cx="9144000" cy="269748"/>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On-screen Show (16:9)</PresentationFormat>
  <Paragraphs>63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Impact</vt:lpstr>
      <vt:lpstr>Merriweather</vt:lpstr>
      <vt:lpstr>Arial</vt:lpstr>
      <vt:lpstr>Simple Light</vt:lpstr>
      <vt:lpstr>Augusto Boal Theatre of the Oppressed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Augusto Boal Theatre of the Oppressed</dc:title>
  <cp:lastModifiedBy>Leah Ball</cp:lastModifiedBy>
  <cp:revision>1</cp:revision>
  <dcterms:modified xsi:type="dcterms:W3CDTF">2020-07-31T19:40:12Z</dcterms:modified>
</cp:coreProperties>
</file>